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2"/>
  </p:handoutMasterIdLst>
  <p:sldIdLst>
    <p:sldId id="279" r:id="rId2"/>
    <p:sldId id="256" r:id="rId3"/>
    <p:sldId id="258" r:id="rId4"/>
    <p:sldId id="262" r:id="rId5"/>
    <p:sldId id="260" r:id="rId6"/>
    <p:sldId id="264" r:id="rId7"/>
    <p:sldId id="265" r:id="rId8"/>
    <p:sldId id="266" r:id="rId9"/>
    <p:sldId id="267" r:id="rId10"/>
    <p:sldId id="268" r:id="rId11"/>
    <p:sldId id="269" r:id="rId12"/>
    <p:sldId id="271" r:id="rId13"/>
    <p:sldId id="270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9144000" cy="6858000" type="screen4x3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31" d="100"/>
          <a:sy n="31" d="100"/>
        </p:scale>
        <p:origin x="1306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5822C-79E0-45A8-947A-352E5CEEE8A0}" type="datetimeFigureOut">
              <a:rPr lang="en-AU" smtClean="0"/>
              <a:pPr/>
              <a:t>13/08/2019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32227-5F32-487A-8C54-92E2E1CD995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8953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228B-017E-D94D-9E08-B3A0F161EB3F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41F0-0F52-3B46-8092-9E83CB656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228B-017E-D94D-9E08-B3A0F161EB3F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41F0-0F52-3B46-8092-9E83CB656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228B-017E-D94D-9E08-B3A0F161EB3F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41F0-0F52-3B46-8092-9E83CB656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228B-017E-D94D-9E08-B3A0F161EB3F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41F0-0F52-3B46-8092-9E83CB656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228B-017E-D94D-9E08-B3A0F161EB3F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41F0-0F52-3B46-8092-9E83CB656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228B-017E-D94D-9E08-B3A0F161EB3F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41F0-0F52-3B46-8092-9E83CB656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228B-017E-D94D-9E08-B3A0F161EB3F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41F0-0F52-3B46-8092-9E83CB656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228B-017E-D94D-9E08-B3A0F161EB3F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41F0-0F52-3B46-8092-9E83CB656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228B-017E-D94D-9E08-B3A0F161EB3F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41F0-0F52-3B46-8092-9E83CB656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228B-017E-D94D-9E08-B3A0F161EB3F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41F0-0F52-3B46-8092-9E83CB656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228B-017E-D94D-9E08-B3A0F161EB3F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41F0-0F52-3B46-8092-9E83CB656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7228B-017E-D94D-9E08-B3A0F161EB3F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741F0-0F52-3B46-8092-9E83CB656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cap="small" dirty="0"/>
              <a:t>Curiosity and wonder in geography</a:t>
            </a:r>
          </a:p>
        </p:txBody>
      </p:sp>
      <p:sp>
        <p:nvSpPr>
          <p:cNvPr id="3" name="Rectangle 2"/>
          <p:cNvSpPr/>
          <p:nvPr/>
        </p:nvSpPr>
        <p:spPr>
          <a:xfrm>
            <a:off x="666667" y="5589240"/>
            <a:ext cx="26091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900" b="1" dirty="0">
                <a:latin typeface="Arial" pitchFamily="34" charset="0"/>
                <a:cs typeface="Arial" pitchFamily="34" charset="0"/>
              </a:rPr>
              <a:t>Core units: Key understandings Years 5–6</a:t>
            </a:r>
          </a:p>
          <a:p>
            <a:r>
              <a:rPr lang="en-AU" sz="900" b="1" dirty="0">
                <a:latin typeface="Arial" pitchFamily="34" charset="0"/>
                <a:cs typeface="Arial" pitchFamily="34" charset="0"/>
              </a:rPr>
              <a:t>Illustration 1: Pointers to understanding</a:t>
            </a:r>
            <a:endParaRPr lang="en-AU" sz="900" b="1" dirty="0"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174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Some techniques to encourage ‘wonder and curiosity’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0828" y="1844824"/>
            <a:ext cx="7859216" cy="473704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100" dirty="0"/>
              <a:t>Use maps of all kinds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100" dirty="0"/>
              <a:t>Use the outdoor local area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100" dirty="0"/>
              <a:t>Use the enquiry approach to stimulate thinking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100" dirty="0"/>
              <a:t>Encourage emotions, opinions, points of view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100" dirty="0"/>
              <a:t>Use vivid photographs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100" dirty="0"/>
              <a:t>Use IT for vivid virtual experiences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100" dirty="0"/>
              <a:t>Use selected excerpts of videos</a:t>
            </a:r>
            <a:r>
              <a:rPr lang="en-US" sz="3000" dirty="0"/>
              <a:t> </a:t>
            </a:r>
          </a:p>
          <a:p>
            <a:pPr>
              <a:spcAft>
                <a:spcPts val="1200"/>
              </a:spcAft>
            </a:pPr>
            <a:endParaRPr lang="en-US" sz="3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US" dirty="0"/>
              <a:t>More techniques to encourage ‘wonder and curiosity’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916832"/>
            <a:ext cx="7884368" cy="45259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Use mental maps to involve students personally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Use thinking activities such as ‘geographical mysteries’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Use GPS devices for outside fieldwork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Photography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772816"/>
            <a:ext cx="7560840" cy="4353347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Not just taking photographs – but </a:t>
            </a:r>
            <a:r>
              <a:rPr lang="en-US" b="1" dirty="0"/>
              <a:t>photographing geographically </a:t>
            </a:r>
            <a:r>
              <a:rPr lang="en-US" dirty="0"/>
              <a:t>!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Look for geographical characteristics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Look for contrasts and juxtapositions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Look for stories that the photo can tell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Be careful with framing to emphasise the point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Framing a photograph </a:t>
            </a:r>
            <a:br>
              <a:rPr lang="en-US" dirty="0"/>
            </a:br>
            <a:r>
              <a:rPr lang="en-US" sz="3600" dirty="0"/>
              <a:t>demolition and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5" descr="Bribanehouse.jpg"/>
          <p:cNvPicPr>
            <a:picLocks noGrp="1" noChangeAspect="1"/>
          </p:cNvPicPr>
          <p:nvPr/>
        </p:nvPicPr>
        <p:blipFill>
          <a:blip r:embed="rId2"/>
          <a:srcRect l="-19435" r="-19435"/>
          <a:stretch>
            <a:fillRect/>
          </a:stretch>
        </p:blipFill>
        <p:spPr>
          <a:xfrm>
            <a:off x="-612576" y="1600200"/>
            <a:ext cx="10439400" cy="4922837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Telling a story</a:t>
            </a:r>
            <a:br>
              <a:rPr lang="en-US" dirty="0"/>
            </a:br>
            <a:r>
              <a:rPr lang="en-US" sz="4000" dirty="0"/>
              <a:t>providing power to fast developing cities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3" descr="Powerlines.jpg"/>
          <p:cNvPicPr>
            <a:picLocks noGrp="1" noChangeAspect="1"/>
          </p:cNvPicPr>
          <p:nvPr/>
        </p:nvPicPr>
        <p:blipFill>
          <a:blip r:embed="rId2"/>
          <a:srcRect l="-73441" r="-73441"/>
          <a:stretch>
            <a:fillRect/>
          </a:stretch>
        </p:blipFill>
        <p:spPr>
          <a:xfrm>
            <a:off x="-533400" y="1611082"/>
            <a:ext cx="9677400" cy="498627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Travel books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Fiction set in well researched locations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Fact-based stories of geography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‘Horrible Geography’ series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excitement of far-off places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Asian tourist and fishing boats in calm waters with small huts on the water's edge surrounded by tree-covered hills "/>
          <p:cNvPicPr>
            <a:picLocks noGrp="1" noChangeAspect="1"/>
          </p:cNvPicPr>
          <p:nvPr/>
        </p:nvPicPr>
        <p:blipFill>
          <a:blip r:embed="rId2"/>
          <a:srcRect l="-11624" r="-11624"/>
          <a:stretch>
            <a:fillRect/>
          </a:stretch>
        </p:blipFill>
        <p:spPr bwMode="auto">
          <a:xfrm>
            <a:off x="-700827" y="1152086"/>
            <a:ext cx="10564620" cy="570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21924"/>
            <a:ext cx="9036496" cy="1143000"/>
          </a:xfrm>
        </p:spPr>
        <p:txBody>
          <a:bodyPr>
            <a:noAutofit/>
          </a:bodyPr>
          <a:lstStyle/>
          <a:p>
            <a:r>
              <a:rPr lang="en-US" sz="4000" dirty="0"/>
              <a:t>The influence of other places on our place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uburban surgery sign displays Asian doctor's details in English and a number of other languages"/>
          <p:cNvPicPr>
            <a:picLocks noGrp="1" noChangeAspect="1"/>
          </p:cNvPicPr>
          <p:nvPr/>
        </p:nvPicPr>
        <p:blipFill>
          <a:blip r:embed="rId2"/>
          <a:srcRect l="-11479" r="-11479"/>
          <a:stretch>
            <a:fillRect/>
          </a:stretch>
        </p:blipFill>
        <p:spPr bwMode="auto">
          <a:xfrm>
            <a:off x="-756592" y="1143282"/>
            <a:ext cx="10632752" cy="5742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dirty="0"/>
              <a:t>Making simple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211762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2800" dirty="0"/>
              <a:t>A pop-up model of </a:t>
            </a:r>
            <a:r>
              <a:rPr lang="en-US" sz="2800" dirty="0" err="1"/>
              <a:t>Uluru</a:t>
            </a:r>
            <a:endParaRPr lang="en-US" sz="2800" dirty="0"/>
          </a:p>
        </p:txBody>
      </p:sp>
      <p:pic>
        <p:nvPicPr>
          <p:cNvPr id="4" name="Content Placeholder 3" descr="Model made of coloured cardboard"/>
          <p:cNvPicPr>
            <a:picLocks noGrp="1" noChangeAspect="1"/>
          </p:cNvPicPr>
          <p:nvPr/>
        </p:nvPicPr>
        <p:blipFill>
          <a:blip r:embed="rId2"/>
          <a:srcRect l="-1506" r="-399"/>
          <a:stretch>
            <a:fillRect/>
          </a:stretch>
        </p:blipFill>
        <p:spPr bwMode="auto">
          <a:xfrm>
            <a:off x="827584" y="1196753"/>
            <a:ext cx="7338278" cy="478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US" dirty="0"/>
              <a:t>Making simple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sz="3300" dirty="0"/>
              <a:t>A simple model of Pompeii and Vesuvius</a:t>
            </a:r>
          </a:p>
        </p:txBody>
      </p:sp>
      <p:pic>
        <p:nvPicPr>
          <p:cNvPr id="4" name="Content Placeholder 3" descr="Model made of cardboard and cut-out picture of Italian street scene  "/>
          <p:cNvPicPr>
            <a:picLocks noGrp="1" noChangeAspect="1"/>
          </p:cNvPicPr>
          <p:nvPr/>
        </p:nvPicPr>
        <p:blipFill>
          <a:blip r:embed="rId2"/>
          <a:srcRect l="-11479" r="-11479"/>
          <a:stretch>
            <a:fillRect/>
          </a:stretch>
        </p:blipFill>
        <p:spPr bwMode="auto">
          <a:xfrm>
            <a:off x="251520" y="1259632"/>
            <a:ext cx="8672873" cy="468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1" y="980728"/>
            <a:ext cx="7344817" cy="4608512"/>
          </a:xfrm>
        </p:spPr>
        <p:txBody>
          <a:bodyPr>
            <a:normAutofit/>
          </a:bodyPr>
          <a:lstStyle/>
          <a:p>
            <a:r>
              <a:rPr lang="en-AU" sz="4200" dirty="0"/>
              <a:t>What are the rationale and aims of the geography curriculum? </a:t>
            </a:r>
            <a:br>
              <a:rPr lang="en-AU" sz="4200" dirty="0"/>
            </a:br>
            <a:br>
              <a:rPr lang="en-AU" sz="4200" dirty="0"/>
            </a:br>
            <a:r>
              <a:rPr lang="en-AU" sz="4200" dirty="0"/>
              <a:t>How can a primary teacher create curiosity </a:t>
            </a:r>
            <a:r>
              <a:rPr lang="en-AU" sz="4200"/>
              <a:t>and wonder? </a:t>
            </a:r>
            <a:endParaRPr lang="en-US" sz="4200" cap="smal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78621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-104" charset="-128"/>
                <a:cs typeface="ＭＳ Ｐゴシック" pitchFamily="-104" charset="-128"/>
              </a:rPr>
              <a:t>ITC </a:t>
            </a:r>
            <a:br>
              <a:rPr lang="en-US" dirty="0">
                <a:ea typeface="ＭＳ Ｐゴシック" pitchFamily="-104" charset="-128"/>
                <a:cs typeface="ＭＳ Ｐゴシック" pitchFamily="-104" charset="-128"/>
              </a:rPr>
            </a:br>
            <a:r>
              <a:rPr lang="en-US" dirty="0">
                <a:ea typeface="ＭＳ Ｐゴシック" pitchFamily="-104" charset="-128"/>
                <a:cs typeface="ＭＳ Ｐゴシック" pitchFamily="-104" charset="-128"/>
              </a:rPr>
              <a:t>some examples of key resources to stimulate geographers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348880"/>
            <a:ext cx="7715200" cy="432048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>
                <a:ea typeface="ＭＳ Ｐゴシック" pitchFamily="-104" charset="-128"/>
                <a:cs typeface="ＭＳ Ｐゴシック" pitchFamily="-104" charset="-128"/>
              </a:rPr>
              <a:t>Google Earth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>
                <a:ea typeface="ＭＳ Ｐゴシック" pitchFamily="-104" charset="-128"/>
                <a:cs typeface="ＭＳ Ｐゴシック" pitchFamily="-104" charset="-128"/>
              </a:rPr>
              <a:t>nearmap </a:t>
            </a:r>
            <a:r>
              <a:rPr lang="en-US" dirty="0">
                <a:ea typeface="ＭＳ Ｐゴシック" pitchFamily="-104" charset="-128"/>
                <a:cs typeface="ＭＳ Ｐゴシック" pitchFamily="-104" charset="-128"/>
              </a:rPr>
              <a:t>– dated aerial photographs of your local area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err="1">
                <a:ea typeface="ＭＳ Ｐゴシック" pitchFamily="-104" charset="-128"/>
                <a:cs typeface="ＭＳ Ｐゴシック" pitchFamily="-104" charset="-128"/>
              </a:rPr>
              <a:t>Worldmapper</a:t>
            </a:r>
            <a:r>
              <a:rPr lang="en-US" dirty="0">
                <a:ea typeface="ＭＳ Ｐゴシック" pitchFamily="-104" charset="-128"/>
                <a:cs typeface="ＭＳ Ｐゴシック" pitchFamily="-104" charset="-128"/>
              </a:rPr>
              <a:t> – website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err="1">
                <a:ea typeface="ＭＳ Ｐゴシック" pitchFamily="-104" charset="-128"/>
                <a:cs typeface="ＭＳ Ｐゴシック" pitchFamily="-104" charset="-128"/>
              </a:rPr>
              <a:t>Gapminder</a:t>
            </a:r>
            <a:r>
              <a:rPr lang="en-US" dirty="0">
                <a:ea typeface="ＭＳ Ｐゴシック" pitchFamily="-104" charset="-128"/>
                <a:cs typeface="ＭＳ Ｐゴシック" pitchFamily="-104" charset="-128"/>
              </a:rPr>
              <a:t> – website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>
                <a:ea typeface="ＭＳ Ｐゴシック" pitchFamily="-104" charset="-128"/>
                <a:cs typeface="ＭＳ Ｐゴシック" pitchFamily="-104" charset="-128"/>
              </a:rPr>
              <a:t>GIS – adding layers to </a:t>
            </a:r>
            <a:r>
              <a:rPr lang="en-US" dirty="0" err="1">
                <a:ea typeface="ＭＳ Ｐゴシック" pitchFamily="-104" charset="-128"/>
                <a:cs typeface="ＭＳ Ｐゴシック" pitchFamily="-104" charset="-128"/>
              </a:rPr>
              <a:t>customise</a:t>
            </a:r>
            <a:r>
              <a:rPr lang="en-US" dirty="0">
                <a:ea typeface="ＭＳ Ｐゴシック" pitchFamily="-104" charset="-128"/>
                <a:cs typeface="ＭＳ Ｐゴシック" pitchFamily="-104" charset="-128"/>
              </a:rPr>
              <a:t> maps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en-US" dirty="0"/>
              <a:t>Rationale and aims of </a:t>
            </a:r>
            <a:br>
              <a:rPr lang="en-US" dirty="0"/>
            </a:br>
            <a:r>
              <a:rPr lang="en-US" dirty="0"/>
              <a:t>Australian Curriculum: Geography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060848"/>
            <a:ext cx="7704856" cy="4381947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Rationale - A study of geography </a:t>
            </a:r>
            <a:r>
              <a:rPr lang="en-AU" dirty="0"/>
              <a:t>develops students’ curiosity and wonder about the diversity of the world’s places, peoples, cultures and environments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Aims – Develop a sense of wonder and curiosity and respect about places, people, cultures and environments throughout the world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teaching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00200"/>
            <a:ext cx="7488832" cy="499715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Start with the child’s interests and knowledge … BUT don’t stop there!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Expand, extend, deepen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Use your own excitement and ‘sense of wonder and curiosity’ to excite students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Use other students’ curiosity to stimulate more students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24136"/>
          </a:xfrm>
        </p:spPr>
        <p:txBody>
          <a:bodyPr>
            <a:noAutofit/>
          </a:bodyPr>
          <a:lstStyle/>
          <a:p>
            <a:r>
              <a:rPr lang="en-US" dirty="0"/>
              <a:t>What are your interests,</a:t>
            </a:r>
            <a:br>
              <a:rPr lang="en-US" dirty="0"/>
            </a:br>
            <a:r>
              <a:rPr lang="en-US" dirty="0"/>
              <a:t>‘wonders and curiosities’?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403" y="2309739"/>
            <a:ext cx="3812232" cy="4353347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100" dirty="0"/>
              <a:t>Maps?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100" dirty="0"/>
              <a:t>Travel?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100" dirty="0"/>
              <a:t>Reading?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100" dirty="0"/>
              <a:t>Bushwalking?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100" dirty="0"/>
              <a:t>Photography?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100" dirty="0"/>
              <a:t>Gardening?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100" dirty="0"/>
              <a:t>Weather?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637151" y="2309739"/>
            <a:ext cx="5256584" cy="396044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100" dirty="0"/>
              <a:t>Animals and plants?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100" dirty="0"/>
              <a:t>Conservation?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100" dirty="0"/>
              <a:t>Influencing the local area?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100" dirty="0"/>
              <a:t>Other cultures?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100" dirty="0"/>
              <a:t>Interesting people and places?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100" dirty="0"/>
              <a:t>Environmental issues?</a:t>
            </a:r>
          </a:p>
          <a:p>
            <a:pPr>
              <a:spcBef>
                <a:spcPts val="1000"/>
              </a:spcBef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your enthusiasms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00200"/>
            <a:ext cx="7560840" cy="45259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Think about your enthusiasms that relate to geography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Open the eyes of students to these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Let students try them, if  appropriate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Enjoyment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00200"/>
            <a:ext cx="7560840" cy="45259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Enjoyment is the birthright of every child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Geography allows this to happen through rich and diverse subject matter, and active participation in enquiry approach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Geography teaching must inform, stimulate and motivate students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Enjoyment can be increased by…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5259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Active participation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Stimulating curiosity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Showing wonders of the world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Encouraging emotional responses as well as cognitive understanding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642194"/>
          </a:xfrm>
        </p:spPr>
        <p:txBody>
          <a:bodyPr>
            <a:noAutofit/>
          </a:bodyPr>
          <a:lstStyle/>
          <a:p>
            <a:r>
              <a:rPr lang="en-US" dirty="0"/>
              <a:t>What are some indications that we are achieving ‘wonder and curiosity’?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16832"/>
            <a:ext cx="8352928" cy="4813995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err="1"/>
              <a:t>WoW</a:t>
            </a:r>
            <a:r>
              <a:rPr lang="en-US" dirty="0"/>
              <a:t>! </a:t>
            </a:r>
            <a:r>
              <a:rPr lang="en-US"/>
              <a:t>emotional </a:t>
            </a:r>
            <a:r>
              <a:rPr lang="en-US" dirty="0"/>
              <a:t>reaction from a student as they get excited about this ‘World of Wonder!’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Students find out information and want to share it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Students show they are fascinated by particular places in the world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Students respond to our enthusiasms, and develop their own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503</Words>
  <Application>Microsoft Office PowerPoint</Application>
  <PresentationFormat>On-screen Show (4:3)</PresentationFormat>
  <Paragraphs>100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Curiosity and wonder in geography</vt:lpstr>
      <vt:lpstr>What are the rationale and aims of the geography curriculum?   How can a primary teacher create curiosity and wonder? </vt:lpstr>
      <vt:lpstr>Rationale and aims of  Australian Curriculum: Geography </vt:lpstr>
      <vt:lpstr>Good teaching</vt:lpstr>
      <vt:lpstr>What are your interests, ‘wonders and curiosities’?</vt:lpstr>
      <vt:lpstr>Using your enthusiasms</vt:lpstr>
      <vt:lpstr>Enjoyment</vt:lpstr>
      <vt:lpstr>Enjoyment can be increased by…</vt:lpstr>
      <vt:lpstr>What are some indications that we are achieving ‘wonder and curiosity’?</vt:lpstr>
      <vt:lpstr>Some techniques to encourage ‘wonder and curiosity’</vt:lpstr>
      <vt:lpstr>More techniques to encourage ‘wonder and curiosity’</vt:lpstr>
      <vt:lpstr>Photography</vt:lpstr>
      <vt:lpstr>Framing a photograph  demolition and development</vt:lpstr>
      <vt:lpstr>Telling a story providing power to fast developing cities </vt:lpstr>
      <vt:lpstr>Reading</vt:lpstr>
      <vt:lpstr>The excitement of far-off places</vt:lpstr>
      <vt:lpstr>The influence of other places on our place</vt:lpstr>
      <vt:lpstr>Making simple models</vt:lpstr>
      <vt:lpstr>Making simple models</vt:lpstr>
      <vt:lpstr>ITC  some examples of key resources to stimulate geographers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Curiosity and Wonder in Primary Geography</dc:title>
  <dc:creator>John Butler</dc:creator>
  <cp:lastModifiedBy> </cp:lastModifiedBy>
  <cp:revision>32</cp:revision>
  <cp:lastPrinted>2013-02-07T01:00:56Z</cp:lastPrinted>
  <dcterms:created xsi:type="dcterms:W3CDTF">2012-11-18T01:00:34Z</dcterms:created>
  <dcterms:modified xsi:type="dcterms:W3CDTF">2019-08-13T09:39:07Z</dcterms:modified>
</cp:coreProperties>
</file>